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76" r:id="rId7"/>
    <p:sldId id="261" r:id="rId8"/>
    <p:sldId id="262" r:id="rId9"/>
    <p:sldId id="273" r:id="rId10"/>
    <p:sldId id="263" r:id="rId11"/>
    <p:sldId id="274" r:id="rId12"/>
    <p:sldId id="281" r:id="rId13"/>
    <p:sldId id="265" r:id="rId14"/>
    <p:sldId id="277" r:id="rId15"/>
    <p:sldId id="266" r:id="rId16"/>
    <p:sldId id="267" r:id="rId17"/>
    <p:sldId id="268" r:id="rId18"/>
    <p:sldId id="270" r:id="rId19"/>
    <p:sldId id="271" r:id="rId20"/>
    <p:sldId id="282" r:id="rId21"/>
    <p:sldId id="283" r:id="rId22"/>
    <p:sldId id="284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55B17-875B-488E-BF86-AD0C60209DE0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9080E4D-94A8-4723-9D4F-A0235B3D9068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Collect images and label them using LabelImg.</a:t>
          </a:r>
          <a:endParaRPr lang="en-US" sz="2400" dirty="0">
            <a:solidFill>
              <a:schemeClr val="tx1"/>
            </a:solidFill>
          </a:endParaRPr>
        </a:p>
      </dgm:t>
    </dgm:pt>
    <dgm:pt modelId="{CD8AE43E-EE26-4AD3-9E20-4F81D2EE9B2B}" type="parTrans" cxnId="{6C942AB5-44C0-49BA-9A02-BFBEC183EBD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6307E88-AFC4-4051-815E-C010E2BA8C86}" type="sibTrans" cxnId="{6C942AB5-44C0-49BA-9A02-BFBEC183EBDC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BEA274CE-DAA8-426F-8FEA-5DB067B71FAD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Transfer Learning using SSD MobileNet on the collected dataset.</a:t>
          </a:r>
          <a:endParaRPr lang="en-US" sz="2400" dirty="0">
            <a:solidFill>
              <a:schemeClr val="tx1"/>
            </a:solidFill>
          </a:endParaRPr>
        </a:p>
      </dgm:t>
    </dgm:pt>
    <dgm:pt modelId="{B0EA8067-83E0-48E2-A524-E9DCF9083829}" type="parTrans" cxnId="{3DD23F6E-A187-4715-8900-9E1A6F408C5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434718F-E643-4A12-B71C-E4AB6A875764}" type="sibTrans" cxnId="{3DD23F6E-A187-4715-8900-9E1A6F408C50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6D5B1B09-1F57-454B-A455-1375D5E3E21C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Real-time detection using a webcam with OpenCV library.</a:t>
          </a:r>
          <a:endParaRPr lang="en-US" sz="2400" dirty="0">
            <a:solidFill>
              <a:schemeClr val="tx1"/>
            </a:solidFill>
          </a:endParaRPr>
        </a:p>
      </dgm:t>
    </dgm:pt>
    <dgm:pt modelId="{F0C9179B-D51C-404A-923C-49E6339F9B0D}" type="parTrans" cxnId="{F4CEBFCB-AB54-4515-A75E-89BEE31AD773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14138E4-5268-4295-BF5D-AA55C99DD967}" type="sibTrans" cxnId="{F4CEBFCB-AB54-4515-A75E-89BEE31AD773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D757942-DAEA-4C55-A43E-2E044D9F7838}" type="pres">
      <dgm:prSet presAssocID="{12655B17-875B-488E-BF86-AD0C60209DE0}" presName="linear" presStyleCnt="0">
        <dgm:presLayoutVars>
          <dgm:animLvl val="lvl"/>
          <dgm:resizeHandles val="exact"/>
        </dgm:presLayoutVars>
      </dgm:prSet>
      <dgm:spPr/>
    </dgm:pt>
    <dgm:pt modelId="{8D239F07-F379-4EA6-BE55-48C67F912B01}" type="pres">
      <dgm:prSet presAssocID="{B9080E4D-94A8-4723-9D4F-A0235B3D906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0613050-B6A1-469B-8209-9F1A5C8FEF33}" type="pres">
      <dgm:prSet presAssocID="{26307E88-AFC4-4051-815E-C010E2BA8C86}" presName="spacer" presStyleCnt="0"/>
      <dgm:spPr/>
    </dgm:pt>
    <dgm:pt modelId="{98149066-70B3-4533-8C85-A49D86CB2318}" type="pres">
      <dgm:prSet presAssocID="{BEA274CE-DAA8-426F-8FEA-5DB067B71FA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03E738C-7EBC-41DA-9648-97EDF2C73DD5}" type="pres">
      <dgm:prSet presAssocID="{3434718F-E643-4A12-B71C-E4AB6A875764}" presName="spacer" presStyleCnt="0"/>
      <dgm:spPr/>
    </dgm:pt>
    <dgm:pt modelId="{5F3EE3B9-57F0-4114-B49F-E280E6739E13}" type="pres">
      <dgm:prSet presAssocID="{6D5B1B09-1F57-454B-A455-1375D5E3E21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A008E1F-C7B2-4CE2-91AD-3D8074871383}" type="presOf" srcId="{B9080E4D-94A8-4723-9D4F-A0235B3D9068}" destId="{8D239F07-F379-4EA6-BE55-48C67F912B01}" srcOrd="0" destOrd="0" presId="urn:microsoft.com/office/officeart/2005/8/layout/vList2"/>
    <dgm:cxn modelId="{9EBC8A3F-0215-4B8F-ADE0-61F77445042B}" type="presOf" srcId="{6D5B1B09-1F57-454B-A455-1375D5E3E21C}" destId="{5F3EE3B9-57F0-4114-B49F-E280E6739E13}" srcOrd="0" destOrd="0" presId="urn:microsoft.com/office/officeart/2005/8/layout/vList2"/>
    <dgm:cxn modelId="{3DD23F6E-A187-4715-8900-9E1A6F408C50}" srcId="{12655B17-875B-488E-BF86-AD0C60209DE0}" destId="{BEA274CE-DAA8-426F-8FEA-5DB067B71FAD}" srcOrd="1" destOrd="0" parTransId="{B0EA8067-83E0-48E2-A524-E9DCF9083829}" sibTransId="{3434718F-E643-4A12-B71C-E4AB6A875764}"/>
    <dgm:cxn modelId="{65C9327F-C354-4EF4-A3B0-E3DE9BAF2674}" type="presOf" srcId="{BEA274CE-DAA8-426F-8FEA-5DB067B71FAD}" destId="{98149066-70B3-4533-8C85-A49D86CB2318}" srcOrd="0" destOrd="0" presId="urn:microsoft.com/office/officeart/2005/8/layout/vList2"/>
    <dgm:cxn modelId="{6C942AB5-44C0-49BA-9A02-BFBEC183EBDC}" srcId="{12655B17-875B-488E-BF86-AD0C60209DE0}" destId="{B9080E4D-94A8-4723-9D4F-A0235B3D9068}" srcOrd="0" destOrd="0" parTransId="{CD8AE43E-EE26-4AD3-9E20-4F81D2EE9B2B}" sibTransId="{26307E88-AFC4-4051-815E-C010E2BA8C86}"/>
    <dgm:cxn modelId="{3F541BB8-5651-4697-8801-7E695F64E1E8}" type="presOf" srcId="{12655B17-875B-488E-BF86-AD0C60209DE0}" destId="{3D757942-DAEA-4C55-A43E-2E044D9F7838}" srcOrd="0" destOrd="0" presId="urn:microsoft.com/office/officeart/2005/8/layout/vList2"/>
    <dgm:cxn modelId="{F4CEBFCB-AB54-4515-A75E-89BEE31AD773}" srcId="{12655B17-875B-488E-BF86-AD0C60209DE0}" destId="{6D5B1B09-1F57-454B-A455-1375D5E3E21C}" srcOrd="2" destOrd="0" parTransId="{F0C9179B-D51C-404A-923C-49E6339F9B0D}" sibTransId="{014138E4-5268-4295-BF5D-AA55C99DD967}"/>
    <dgm:cxn modelId="{4605C060-A8FE-4AB7-B08A-22203661FA25}" type="presParOf" srcId="{3D757942-DAEA-4C55-A43E-2E044D9F7838}" destId="{8D239F07-F379-4EA6-BE55-48C67F912B01}" srcOrd="0" destOrd="0" presId="urn:microsoft.com/office/officeart/2005/8/layout/vList2"/>
    <dgm:cxn modelId="{D63B2A3E-5412-44FB-8A6F-6684A82A8C34}" type="presParOf" srcId="{3D757942-DAEA-4C55-A43E-2E044D9F7838}" destId="{20613050-B6A1-469B-8209-9F1A5C8FEF33}" srcOrd="1" destOrd="0" presId="urn:microsoft.com/office/officeart/2005/8/layout/vList2"/>
    <dgm:cxn modelId="{D24E3978-4508-46DD-A768-327DD18D420A}" type="presParOf" srcId="{3D757942-DAEA-4C55-A43E-2E044D9F7838}" destId="{98149066-70B3-4533-8C85-A49D86CB2318}" srcOrd="2" destOrd="0" presId="urn:microsoft.com/office/officeart/2005/8/layout/vList2"/>
    <dgm:cxn modelId="{68393278-80C5-4B96-BD50-063B97529ADF}" type="presParOf" srcId="{3D757942-DAEA-4C55-A43E-2E044D9F7838}" destId="{F03E738C-7EBC-41DA-9648-97EDF2C73DD5}" srcOrd="3" destOrd="0" presId="urn:microsoft.com/office/officeart/2005/8/layout/vList2"/>
    <dgm:cxn modelId="{3514D637-8AAD-4889-8213-FF6BC7A501FA}" type="presParOf" srcId="{3D757942-DAEA-4C55-A43E-2E044D9F7838}" destId="{5F3EE3B9-57F0-4114-B49F-E280E6739E1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55B17-875B-488E-BF86-AD0C60209DE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080E4D-94A8-4723-9D4F-A0235B3D906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Collected data is divided into test and train</a:t>
          </a:r>
          <a:endParaRPr lang="en-US"/>
        </a:p>
      </dgm:t>
    </dgm:pt>
    <dgm:pt modelId="{CD8AE43E-EE26-4AD3-9E20-4F81D2EE9B2B}" type="parTrans" cxnId="{6C942AB5-44C0-49BA-9A02-BFBEC183EBDC}">
      <dgm:prSet/>
      <dgm:spPr/>
      <dgm:t>
        <a:bodyPr/>
        <a:lstStyle/>
        <a:p>
          <a:endParaRPr lang="en-US" sz="2400"/>
        </a:p>
      </dgm:t>
    </dgm:pt>
    <dgm:pt modelId="{26307E88-AFC4-4051-815E-C010E2BA8C86}" type="sibTrans" cxnId="{6C942AB5-44C0-49BA-9A02-BFBEC183EBDC}">
      <dgm:prSet/>
      <dgm:spPr/>
      <dgm:t>
        <a:bodyPr/>
        <a:lstStyle/>
        <a:p>
          <a:endParaRPr lang="en-US"/>
        </a:p>
      </dgm:t>
    </dgm:pt>
    <dgm:pt modelId="{BEA274CE-DAA8-426F-8FEA-5DB067B71FA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Images and their XML files were saved into two folders as test and train.</a:t>
          </a:r>
          <a:endParaRPr lang="en-US"/>
        </a:p>
      </dgm:t>
    </dgm:pt>
    <dgm:pt modelId="{B0EA8067-83E0-48E2-A524-E9DCF9083829}" type="parTrans" cxnId="{3DD23F6E-A187-4715-8900-9E1A6F408C50}">
      <dgm:prSet/>
      <dgm:spPr/>
      <dgm:t>
        <a:bodyPr/>
        <a:lstStyle/>
        <a:p>
          <a:endParaRPr lang="en-US" sz="2400"/>
        </a:p>
      </dgm:t>
    </dgm:pt>
    <dgm:pt modelId="{3434718F-E643-4A12-B71C-E4AB6A875764}" type="sibTrans" cxnId="{3DD23F6E-A187-4715-8900-9E1A6F408C50}">
      <dgm:prSet/>
      <dgm:spPr/>
      <dgm:t>
        <a:bodyPr/>
        <a:lstStyle/>
        <a:p>
          <a:endParaRPr lang="en-US"/>
        </a:p>
      </dgm:t>
    </dgm:pt>
    <dgm:pt modelId="{5C6689B4-13B7-47EE-B6FD-C251923AB587}" type="pres">
      <dgm:prSet presAssocID="{12655B17-875B-488E-BF86-AD0C60209DE0}" presName="root" presStyleCnt="0">
        <dgm:presLayoutVars>
          <dgm:dir/>
          <dgm:resizeHandles val="exact"/>
        </dgm:presLayoutVars>
      </dgm:prSet>
      <dgm:spPr/>
    </dgm:pt>
    <dgm:pt modelId="{B4C84FA3-6A33-4D04-ABF9-F0ED18658FC9}" type="pres">
      <dgm:prSet presAssocID="{B9080E4D-94A8-4723-9D4F-A0235B3D9068}" presName="compNode" presStyleCnt="0"/>
      <dgm:spPr/>
    </dgm:pt>
    <dgm:pt modelId="{BC3C8C46-85DE-4A2F-AD02-3974EEE2A3DC}" type="pres">
      <dgm:prSet presAssocID="{B9080E4D-94A8-4723-9D4F-A0235B3D9068}" presName="bgRect" presStyleLbl="bgShp" presStyleIdx="0" presStyleCnt="2"/>
      <dgm:spPr/>
    </dgm:pt>
    <dgm:pt modelId="{53A04752-9E45-4E5E-A5B2-B474EE47B3FA}" type="pres">
      <dgm:prSet presAssocID="{B9080E4D-94A8-4723-9D4F-A0235B3D90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E44CF3A-E1A0-4519-BE43-69BD413C24D4}" type="pres">
      <dgm:prSet presAssocID="{B9080E4D-94A8-4723-9D4F-A0235B3D9068}" presName="spaceRect" presStyleCnt="0"/>
      <dgm:spPr/>
    </dgm:pt>
    <dgm:pt modelId="{5F1A7BA7-0C23-4506-883D-DC5CDE35A8ED}" type="pres">
      <dgm:prSet presAssocID="{B9080E4D-94A8-4723-9D4F-A0235B3D9068}" presName="parTx" presStyleLbl="revTx" presStyleIdx="0" presStyleCnt="2">
        <dgm:presLayoutVars>
          <dgm:chMax val="0"/>
          <dgm:chPref val="0"/>
        </dgm:presLayoutVars>
      </dgm:prSet>
      <dgm:spPr/>
    </dgm:pt>
    <dgm:pt modelId="{BA0F2A15-3DE2-4E6B-A613-ED04EEEDE282}" type="pres">
      <dgm:prSet presAssocID="{26307E88-AFC4-4051-815E-C010E2BA8C86}" presName="sibTrans" presStyleCnt="0"/>
      <dgm:spPr/>
    </dgm:pt>
    <dgm:pt modelId="{9E1350D5-2ECF-4DD8-8638-241A1620851E}" type="pres">
      <dgm:prSet presAssocID="{BEA274CE-DAA8-426F-8FEA-5DB067B71FAD}" presName="compNode" presStyleCnt="0"/>
      <dgm:spPr/>
    </dgm:pt>
    <dgm:pt modelId="{D46AD61F-3570-4B9D-8281-9BE922D23D12}" type="pres">
      <dgm:prSet presAssocID="{BEA274CE-DAA8-426F-8FEA-5DB067B71FAD}" presName="bgRect" presStyleLbl="bgShp" presStyleIdx="1" presStyleCnt="2"/>
      <dgm:spPr/>
    </dgm:pt>
    <dgm:pt modelId="{71B4E212-444D-4EE8-9629-1002400DF606}" type="pres">
      <dgm:prSet presAssocID="{BEA274CE-DAA8-426F-8FEA-5DB067B71FA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72922BF-E323-40EE-83FC-C0470665184C}" type="pres">
      <dgm:prSet presAssocID="{BEA274CE-DAA8-426F-8FEA-5DB067B71FAD}" presName="spaceRect" presStyleCnt="0"/>
      <dgm:spPr/>
    </dgm:pt>
    <dgm:pt modelId="{187E658E-B2DC-4AD2-A31A-4D3C2CF79CA9}" type="pres">
      <dgm:prSet presAssocID="{BEA274CE-DAA8-426F-8FEA-5DB067B71FA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ACF0D47-C5E2-4E9B-89AF-750CD67A554E}" type="presOf" srcId="{12655B17-875B-488E-BF86-AD0C60209DE0}" destId="{5C6689B4-13B7-47EE-B6FD-C251923AB587}" srcOrd="0" destOrd="0" presId="urn:microsoft.com/office/officeart/2018/2/layout/IconVerticalSolidList"/>
    <dgm:cxn modelId="{3DD23F6E-A187-4715-8900-9E1A6F408C50}" srcId="{12655B17-875B-488E-BF86-AD0C60209DE0}" destId="{BEA274CE-DAA8-426F-8FEA-5DB067B71FAD}" srcOrd="1" destOrd="0" parTransId="{B0EA8067-83E0-48E2-A524-E9DCF9083829}" sibTransId="{3434718F-E643-4A12-B71C-E4AB6A875764}"/>
    <dgm:cxn modelId="{6A1FE658-066F-4201-96B8-403DB47348CF}" type="presOf" srcId="{BEA274CE-DAA8-426F-8FEA-5DB067B71FAD}" destId="{187E658E-B2DC-4AD2-A31A-4D3C2CF79CA9}" srcOrd="0" destOrd="0" presId="urn:microsoft.com/office/officeart/2018/2/layout/IconVerticalSolidList"/>
    <dgm:cxn modelId="{6C942AB5-44C0-49BA-9A02-BFBEC183EBDC}" srcId="{12655B17-875B-488E-BF86-AD0C60209DE0}" destId="{B9080E4D-94A8-4723-9D4F-A0235B3D9068}" srcOrd="0" destOrd="0" parTransId="{CD8AE43E-EE26-4AD3-9E20-4F81D2EE9B2B}" sibTransId="{26307E88-AFC4-4051-815E-C010E2BA8C86}"/>
    <dgm:cxn modelId="{230AEBBC-2DF9-4788-AC0E-398E652491C4}" type="presOf" srcId="{B9080E4D-94A8-4723-9D4F-A0235B3D9068}" destId="{5F1A7BA7-0C23-4506-883D-DC5CDE35A8ED}" srcOrd="0" destOrd="0" presId="urn:microsoft.com/office/officeart/2018/2/layout/IconVerticalSolidList"/>
    <dgm:cxn modelId="{794844A4-4A1D-43BA-82F9-5402A6C301D4}" type="presParOf" srcId="{5C6689B4-13B7-47EE-B6FD-C251923AB587}" destId="{B4C84FA3-6A33-4D04-ABF9-F0ED18658FC9}" srcOrd="0" destOrd="0" presId="urn:microsoft.com/office/officeart/2018/2/layout/IconVerticalSolidList"/>
    <dgm:cxn modelId="{8CFC2C7F-C6C5-4F44-ACFD-F4996A914604}" type="presParOf" srcId="{B4C84FA3-6A33-4D04-ABF9-F0ED18658FC9}" destId="{BC3C8C46-85DE-4A2F-AD02-3974EEE2A3DC}" srcOrd="0" destOrd="0" presId="urn:microsoft.com/office/officeart/2018/2/layout/IconVerticalSolidList"/>
    <dgm:cxn modelId="{7CA16F48-EACA-485E-B4B3-03D9F1109D62}" type="presParOf" srcId="{B4C84FA3-6A33-4D04-ABF9-F0ED18658FC9}" destId="{53A04752-9E45-4E5E-A5B2-B474EE47B3FA}" srcOrd="1" destOrd="0" presId="urn:microsoft.com/office/officeart/2018/2/layout/IconVerticalSolidList"/>
    <dgm:cxn modelId="{68DBAD92-03CD-4D62-8A82-6204A12E80AA}" type="presParOf" srcId="{B4C84FA3-6A33-4D04-ABF9-F0ED18658FC9}" destId="{EE44CF3A-E1A0-4519-BE43-69BD413C24D4}" srcOrd="2" destOrd="0" presId="urn:microsoft.com/office/officeart/2018/2/layout/IconVerticalSolidList"/>
    <dgm:cxn modelId="{F21E58CB-95DC-4705-AFB0-DCA4F80A9BB9}" type="presParOf" srcId="{B4C84FA3-6A33-4D04-ABF9-F0ED18658FC9}" destId="{5F1A7BA7-0C23-4506-883D-DC5CDE35A8ED}" srcOrd="3" destOrd="0" presId="urn:microsoft.com/office/officeart/2018/2/layout/IconVerticalSolidList"/>
    <dgm:cxn modelId="{222D183E-2CBA-4EEB-BF51-F43E9A9B120E}" type="presParOf" srcId="{5C6689B4-13B7-47EE-B6FD-C251923AB587}" destId="{BA0F2A15-3DE2-4E6B-A613-ED04EEEDE282}" srcOrd="1" destOrd="0" presId="urn:microsoft.com/office/officeart/2018/2/layout/IconVerticalSolidList"/>
    <dgm:cxn modelId="{DE804464-81B4-42A5-86D1-741A40CE132E}" type="presParOf" srcId="{5C6689B4-13B7-47EE-B6FD-C251923AB587}" destId="{9E1350D5-2ECF-4DD8-8638-241A1620851E}" srcOrd="2" destOrd="0" presId="urn:microsoft.com/office/officeart/2018/2/layout/IconVerticalSolidList"/>
    <dgm:cxn modelId="{F6FEF30D-BECC-43B1-9467-9BA62FFAEA70}" type="presParOf" srcId="{9E1350D5-2ECF-4DD8-8638-241A1620851E}" destId="{D46AD61F-3570-4B9D-8281-9BE922D23D12}" srcOrd="0" destOrd="0" presId="urn:microsoft.com/office/officeart/2018/2/layout/IconVerticalSolidList"/>
    <dgm:cxn modelId="{5ACB9317-3876-44D6-8654-10DAAA5389F3}" type="presParOf" srcId="{9E1350D5-2ECF-4DD8-8638-241A1620851E}" destId="{71B4E212-444D-4EE8-9629-1002400DF606}" srcOrd="1" destOrd="0" presId="urn:microsoft.com/office/officeart/2018/2/layout/IconVerticalSolidList"/>
    <dgm:cxn modelId="{410FE1AC-4AA3-4DF0-9A63-AF9BB66AB54C}" type="presParOf" srcId="{9E1350D5-2ECF-4DD8-8638-241A1620851E}" destId="{A72922BF-E323-40EE-83FC-C0470665184C}" srcOrd="2" destOrd="0" presId="urn:microsoft.com/office/officeart/2018/2/layout/IconVerticalSolidList"/>
    <dgm:cxn modelId="{734F8B77-C1C1-4A66-9773-C9E1C59F31B7}" type="presParOf" srcId="{9E1350D5-2ECF-4DD8-8638-241A1620851E}" destId="{187E658E-B2DC-4AD2-A31A-4D3C2CF79C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39F07-F379-4EA6-BE55-48C67F912B01}">
      <dsp:nvSpPr>
        <dsp:cNvPr id="0" name=""/>
        <dsp:cNvSpPr/>
      </dsp:nvSpPr>
      <dsp:spPr>
        <a:xfrm>
          <a:off x="0" y="739943"/>
          <a:ext cx="6263640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Collect images and label them using LabelImg.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9399" y="799342"/>
        <a:ext cx="6144842" cy="1098002"/>
      </dsp:txXfrm>
    </dsp:sp>
    <dsp:sp modelId="{98149066-70B3-4533-8C85-A49D86CB2318}">
      <dsp:nvSpPr>
        <dsp:cNvPr id="0" name=""/>
        <dsp:cNvSpPr/>
      </dsp:nvSpPr>
      <dsp:spPr>
        <a:xfrm>
          <a:off x="0" y="2143944"/>
          <a:ext cx="6263640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Transfer Learning using SSD MobileNet on the collected dataset.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9399" y="2203343"/>
        <a:ext cx="6144842" cy="1098002"/>
      </dsp:txXfrm>
    </dsp:sp>
    <dsp:sp modelId="{5F3EE3B9-57F0-4114-B49F-E280E6739E13}">
      <dsp:nvSpPr>
        <dsp:cNvPr id="0" name=""/>
        <dsp:cNvSpPr/>
      </dsp:nvSpPr>
      <dsp:spPr>
        <a:xfrm>
          <a:off x="0" y="3547944"/>
          <a:ext cx="6263640" cy="1216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Real-time detection using a webcam with OpenCV library.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59399" y="3607343"/>
        <a:ext cx="6144842" cy="1098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C8C46-85DE-4A2F-AD02-3974EEE2A3DC}">
      <dsp:nvSpPr>
        <dsp:cNvPr id="0" name=""/>
        <dsp:cNvSpPr/>
      </dsp:nvSpPr>
      <dsp:spPr>
        <a:xfrm>
          <a:off x="0" y="958220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04752-9E45-4E5E-A5B2-B474EE47B3FA}">
      <dsp:nvSpPr>
        <dsp:cNvPr id="0" name=""/>
        <dsp:cNvSpPr/>
      </dsp:nvSpPr>
      <dsp:spPr>
        <a:xfrm>
          <a:off x="535129" y="1356250"/>
          <a:ext cx="972962" cy="972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A7BA7-0C23-4506-883D-DC5CDE35A8ED}">
      <dsp:nvSpPr>
        <dsp:cNvPr id="0" name=""/>
        <dsp:cNvSpPr/>
      </dsp:nvSpPr>
      <dsp:spPr>
        <a:xfrm>
          <a:off x="2043221" y="958220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Collected data is divided into test and train</a:t>
          </a:r>
          <a:endParaRPr lang="en-US" sz="2500" kern="1200"/>
        </a:p>
      </dsp:txBody>
      <dsp:txXfrm>
        <a:off x="2043221" y="958220"/>
        <a:ext cx="4545469" cy="1769022"/>
      </dsp:txXfrm>
    </dsp:sp>
    <dsp:sp modelId="{D46AD61F-3570-4B9D-8281-9BE922D23D12}">
      <dsp:nvSpPr>
        <dsp:cNvPr id="0" name=""/>
        <dsp:cNvSpPr/>
      </dsp:nvSpPr>
      <dsp:spPr>
        <a:xfrm>
          <a:off x="0" y="3169499"/>
          <a:ext cx="6588691" cy="17690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4E212-444D-4EE8-9629-1002400DF606}">
      <dsp:nvSpPr>
        <dsp:cNvPr id="0" name=""/>
        <dsp:cNvSpPr/>
      </dsp:nvSpPr>
      <dsp:spPr>
        <a:xfrm>
          <a:off x="535129" y="3567529"/>
          <a:ext cx="972962" cy="972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E658E-B2DC-4AD2-A31A-4D3C2CF79CA9}">
      <dsp:nvSpPr>
        <dsp:cNvPr id="0" name=""/>
        <dsp:cNvSpPr/>
      </dsp:nvSpPr>
      <dsp:spPr>
        <a:xfrm>
          <a:off x="2043221" y="3169499"/>
          <a:ext cx="4545469" cy="17690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222" tIns="187222" rIns="187222" bIns="18722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Images and their XML files were saved into two folders as test and train.</a:t>
          </a:r>
          <a:endParaRPr lang="en-US" sz="2500" kern="1200"/>
        </a:p>
      </dsp:txBody>
      <dsp:txXfrm>
        <a:off x="2043221" y="3169499"/>
        <a:ext cx="4545469" cy="1769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51A8B-5EBA-4340-A98C-6354B022C4D8}" type="datetimeFigureOut">
              <a:rPr lang="en-IN" smtClean="0"/>
              <a:t>12-08-2022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8C914-6098-4DBC-BEF9-05FE79A4ED3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393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A6A62-CB7A-3A94-57CA-9F44558F67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905671-2271-9A13-1F36-EA63DE207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CF574-C71A-2E74-60B5-7293A654B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0BA3A-73EE-451C-A21F-E89124E07757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DFDD8-B08A-583E-0384-B44532F0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117A-1755-7F3C-314D-A78FCEBBE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72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01765-4B85-210D-2E6E-C5C81684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0B1D2-D5B7-887B-E219-5B26AE9CF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C4923-1EE6-7260-7826-F05FE9D0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690AD-1B73-4C13-B47A-AE8C7556CF12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5DBEC-BE16-632B-E2ED-1604028B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71D0C-5913-1E94-559F-8F6F35FB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224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B5923-EA32-E74B-F5D0-660308235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45984-9245-E286-B9E3-EC47F706E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D41F7-CAE0-E1B3-5CFB-D86F52EBA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5762D-9C65-4A3E-B1C3-817D06E1BF52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611C-A242-F190-0349-8E3931C50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A881D-31A6-2FCA-8A2B-38B7FA00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741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CB29-06BF-0237-BBF5-B2305E34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33D3-79E2-E31B-C904-4302E0C69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F2B12-5554-5A0B-FEEB-B00F7FB2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6ECD8-1919-453A-83E5-011DEA33EAD8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61D65-F54D-54FF-F460-B89C322BB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195E8-DDDF-A626-2027-22CF1267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999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68411-EAE5-F22A-80C0-21353376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A3C87-6248-7D97-D793-47E026A96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117D-0F7C-1869-F1AD-98E70A514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ECADF-6B39-470F-BA1C-D18A8BEDE34D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C7978-BDD3-0E04-C037-416FC85C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7FE20-C459-7C2C-DA03-7DF82E52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37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0842A-DB76-3610-83A7-ABEDECEB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C7F1-C868-9180-7702-4E6217DCF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D969E1-70C1-CFA0-08C1-53C9D5604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8AB9D-C360-3726-F391-031598C62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7FCDF-EE01-4E7E-BB5F-345806331C42}" type="datetime1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5E1B3-AAE7-99ED-8FDD-7058D79F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A08E7-BFAC-64F4-8ADD-D1393440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969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0F6C-DA43-36A1-BE24-FEDC3412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5244-59C8-61A5-58B4-5B604F801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698DE-2B93-9065-68D9-FE9C8C9B2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0D72E-36AB-05EB-90F9-E043F96257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5E6BC7-AA16-4EE1-9DBA-320DEC80A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3DC19-24F8-A1B7-A006-AD5EB2BA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CA98-E9B5-493A-9438-4535ED208201}" type="datetime1">
              <a:rPr lang="en-IN" smtClean="0"/>
              <a:t>12-08-2022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93488E-2E90-6143-DFA9-087411AD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FD5D1-0B35-E537-A052-3D95E4E7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359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E45AD-E13A-F61E-4415-C254BD51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375FD2-05F7-C23D-2ACD-99DB3E3C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499E-3E51-401A-82D5-A2EDE5F3327F}" type="datetime1">
              <a:rPr lang="en-IN" smtClean="0"/>
              <a:t>12-08-2022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9EAAE-1E7A-D662-F836-6089CCD9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7C3AA3-B6AB-9083-A379-9C556201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29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C67BE2-BAF3-AF58-7ED6-E457DCA1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6351-756B-48F9-8D00-8FFAD32B5EB5}" type="datetime1">
              <a:rPr lang="en-IN" smtClean="0"/>
              <a:t>12-08-2022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126AF3-7F41-7A9F-B46D-9EE9CBF5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40491-767D-E7AF-D8BA-E51A275E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214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2C5A-4930-5A9C-BFFA-6C70C1C3B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2550-A07B-218D-030E-3B1D33EE7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10BC5-EA45-39D8-9196-2FCF366FB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D243B-CAFA-B1D7-1CA3-2FE86FE97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18ECA-3275-4A24-BA70-29854ABEBB60}" type="datetime1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8D56B-EEE6-A071-222E-5AA23E3F0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C3F87-ED9E-A8A5-6769-128D9C708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5884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D9701-DDE1-364C-364F-D732FAC86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1DD58D-3707-10FD-C392-BB35AC935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638CB-647D-6DB9-4EF6-A660A1F28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AA625-5E44-A5C2-8A24-EE15A803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2649B-5E5E-4C84-B077-A39EE426FC36}" type="datetime1">
              <a:rPr lang="en-IN" smtClean="0"/>
              <a:t>12-08-2022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38E91-6D50-69E4-E703-E0E4AEEAE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81DE5-14B2-78D6-65BA-AA0F5398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6985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06A87-C659-15F9-E26F-C32F393E0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4BA100-AD7E-5BF8-5BB7-55416C85E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5E854-8B8E-5C37-EF69-2C0F7A73B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3C238-4EB9-4165-98DE-1B234C5E7FFC}" type="datetime1">
              <a:rPr lang="en-IN" smtClean="0"/>
              <a:t>12-08-2022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97DD54-69BB-3A8E-9705-20C72706D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54F72-458F-149C-D4F1-032BE9E5E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DF298-A352-4F64-986F-A853223226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84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0227464/how-to-detect-hand-gesture-in-live-webcam-using-javascrip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F05ACD0-FF4A-4F8F-B5C5-6A4EBD0D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9AFA28-B5ED-4346-9AF7-68A157F16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DAC1C-622B-A081-F13B-F703F46A5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37765"/>
            <a:ext cx="5271977" cy="2839010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solidFill>
                  <a:schemeClr val="bg1">
                    <a:alpha val="60000"/>
                  </a:schemeClr>
                </a:solidFill>
              </a:rPr>
              <a:t>Real-Time Hand Gesture Recognition</a:t>
            </a:r>
            <a:endParaRPr lang="en-IN" sz="5400" b="1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A picture containing indoor, toothbrush&#10;&#10;Description automatically generated">
            <a:extLst>
              <a:ext uri="{FF2B5EF4-FFF2-40B4-BE49-F238E27FC236}">
                <a16:creationId xmlns:a16="http://schemas.microsoft.com/office/drawing/2014/main" id="{37BE97E0-C340-AB90-4691-8889FC563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21154" y="1380565"/>
            <a:ext cx="3397991" cy="409687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0108EB-B514-B833-D706-C73DD5B6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1571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CAA4-FD02-5A02-4D57-B541AC83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Data Samples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DBD978A-54F8-4607-6834-6B4ABE1EA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14"/>
          <a:stretch/>
        </p:blipFill>
        <p:spPr>
          <a:xfrm>
            <a:off x="6734273" y="3033743"/>
            <a:ext cx="4951932" cy="3099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62EB17-AFB0-9898-7648-E709A545AD83}"/>
              </a:ext>
            </a:extLst>
          </p:cNvPr>
          <p:cNvSpPr txBox="1"/>
          <p:nvPr/>
        </p:nvSpPr>
        <p:spPr>
          <a:xfrm>
            <a:off x="2545237" y="2459899"/>
            <a:ext cx="189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HELLO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26A5A-63FA-EDB5-8EFA-D274EFFD742A}"/>
              </a:ext>
            </a:extLst>
          </p:cNvPr>
          <p:cNvSpPr txBox="1"/>
          <p:nvPr/>
        </p:nvSpPr>
        <p:spPr>
          <a:xfrm>
            <a:off x="9161923" y="2494053"/>
            <a:ext cx="840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YES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1C7C58-E2CB-A236-A24C-A841D6CF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46" y="3033743"/>
            <a:ext cx="5489975" cy="31274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B0422A-109B-8F36-FD12-075C26DD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60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CAA4-FD02-5A02-4D57-B541AC83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Data Samples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162EB17-AFB0-9898-7648-E709A545AD83}"/>
              </a:ext>
            </a:extLst>
          </p:cNvPr>
          <p:cNvSpPr txBox="1"/>
          <p:nvPr/>
        </p:nvSpPr>
        <p:spPr>
          <a:xfrm>
            <a:off x="2545237" y="2459899"/>
            <a:ext cx="189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NO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26A5A-63FA-EDB5-8EFA-D274EFFD742A}"/>
              </a:ext>
            </a:extLst>
          </p:cNvPr>
          <p:cNvSpPr txBox="1"/>
          <p:nvPr/>
        </p:nvSpPr>
        <p:spPr>
          <a:xfrm>
            <a:off x="8840454" y="2471149"/>
            <a:ext cx="1612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PEACE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422228-92BD-EB48-D88C-9D101857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46" y="3017273"/>
            <a:ext cx="5566976" cy="3172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44AC7B-3B65-3E22-27C1-1F39F7901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200" y="2983119"/>
            <a:ext cx="5324475" cy="3476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463C8-619F-96E6-B639-CEDE5971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81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CAA4-FD02-5A02-4D57-B541AC83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Data Samples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3126A5A-63FA-EDB5-8EFA-D274EFFD742A}"/>
              </a:ext>
            </a:extLst>
          </p:cNvPr>
          <p:cNvSpPr txBox="1"/>
          <p:nvPr/>
        </p:nvSpPr>
        <p:spPr>
          <a:xfrm>
            <a:off x="2681058" y="3902416"/>
            <a:ext cx="2196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I LOVE YOU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463C8-619F-96E6-B639-CEDE5971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12</a:t>
            </a:fld>
            <a:endParaRPr lang="en-IN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AFC98AC-6BA8-DDC2-276B-A80E26D2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218" y="2545879"/>
            <a:ext cx="6599582" cy="3759514"/>
          </a:xfrm>
        </p:spPr>
      </p:pic>
    </p:spTree>
    <p:extLst>
      <p:ext uri="{BB962C8B-B14F-4D97-AF65-F5344CB8AC3E}">
        <p14:creationId xmlns:p14="http://schemas.microsoft.com/office/powerpoint/2010/main" val="360363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1ABDA-C88F-BC7D-06C6-0C36E6DEF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689" y="657666"/>
            <a:ext cx="2836997" cy="1245093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Model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B39B9-4CA7-B1D2-245F-C17A21986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Single-Shot Multibox Detection (SSD) network designed for object detection is the mobilenet-SSD model (</a:t>
            </a:r>
            <a:r>
              <a:rPr lang="en-US" sz="2000" b="1" dirty="0">
                <a:solidFill>
                  <a:schemeClr val="bg1"/>
                </a:solidFill>
              </a:rPr>
              <a:t>ssd_mobilenet_v2_fpnlite_320x320_coco17_tpu-8</a:t>
            </a:r>
            <a:r>
              <a:rPr lang="en-US" sz="2000" dirty="0">
                <a:solidFill>
                  <a:schemeClr val="bg1"/>
                </a:solidFill>
              </a:rPr>
              <a:t>). The Caffe framework is utilized to create this model.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model input is a blob that consists of a single image of 1, 3, 300, 300 in BGR order.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BB4C5-0F9E-5233-0022-A2C0A716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6" y="1103323"/>
            <a:ext cx="7095520" cy="465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6C44C8-6B0F-1F40-2C0B-9EF35074FB23}"/>
              </a:ext>
            </a:extLst>
          </p:cNvPr>
          <p:cNvSpPr txBox="1"/>
          <p:nvPr/>
        </p:nvSpPr>
        <p:spPr>
          <a:xfrm>
            <a:off x="5023310" y="5814257"/>
            <a:ext cx="6904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/>
              <a:t>https://github.com/tensorflow/models/blob/master/research/object_detection/g3doc/tf2_detection_zoo.md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277C8-3816-B76B-CD87-A7E25BE5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7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7B340C-2036-6299-E232-5FAED2594AF7}"/>
              </a:ext>
            </a:extLst>
          </p:cNvPr>
          <p:cNvSpPr txBox="1"/>
          <p:nvPr/>
        </p:nvSpPr>
        <p:spPr>
          <a:xfrm>
            <a:off x="594360" y="637125"/>
            <a:ext cx="3802276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Train &amp; Test Split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048B69-D205-961E-0C48-CCACB2DDE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8208486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6B593-B2E6-6465-C268-CA8189F9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24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659AD0-03DB-EDAD-47CD-1D35EA3B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632456"/>
            <a:ext cx="5521910" cy="1344969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Label Mapping &amp; </a:t>
            </a:r>
            <a:br>
              <a:rPr lang="en-IN" sz="4800" b="1" dirty="0">
                <a:solidFill>
                  <a:schemeClr val="bg1"/>
                </a:solidFill>
              </a:rPr>
            </a:br>
            <a:r>
              <a:rPr lang="en-IN" sz="4800" b="1" dirty="0">
                <a:solidFill>
                  <a:schemeClr val="bg1"/>
                </a:solidFill>
              </a:rPr>
              <a:t>TF Record</a:t>
            </a:r>
          </a:p>
        </p:txBody>
      </p:sp>
      <p:cxnSp>
        <p:nvCxnSpPr>
          <p:cNvPr id="17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32536D41-6067-D44C-2DC3-94B16105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14" y="2258149"/>
            <a:ext cx="5198785" cy="38230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Each label is mapped to an integer value.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These integer values will be used in the training and detection process.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Its is a separate record for class annotations in TensorFlow.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series of binary records can be stored in the TFRecord format.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Train and Test data converted in the binary form and stored into the tensorflow/workspace/annotations/ path.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C5486-3516-0F81-BAA7-F43E1184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045" y="510581"/>
            <a:ext cx="4162425" cy="1466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292953-C3B3-F331-4194-CC9A1EA7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387" y="2258149"/>
            <a:ext cx="3067050" cy="3959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6911B9-3099-59ED-F08B-DB590966F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9231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ECADE-402D-74FA-87D8-C11989493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57" y="640263"/>
            <a:ext cx="3960495" cy="110486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Model Training</a:t>
            </a:r>
            <a:endParaRPr lang="en-IN" sz="48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34813-E89F-642A-98A4-CB71D5B53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627789"/>
            <a:ext cx="3822192" cy="3266983"/>
          </a:xfrm>
        </p:spPr>
        <p:txBody>
          <a:bodyPr>
            <a:normAutofit/>
          </a:bodyPr>
          <a:lstStyle/>
          <a:p>
            <a:pPr lvl="0"/>
            <a:r>
              <a:rPr lang="en-IN" sz="2000" dirty="0">
                <a:solidFill>
                  <a:schemeClr val="bg1"/>
                </a:solidFill>
              </a:rPr>
              <a:t>Copied the pre-trained SSD MobileNet model and updated config for transfer learning.</a:t>
            </a:r>
          </a:p>
          <a:p>
            <a:pPr lvl="0"/>
            <a:endParaRPr lang="en-IN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Trained the training dataset on the model.</a:t>
            </a:r>
          </a:p>
          <a:p>
            <a:pPr lvl="0"/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</a:rPr>
              <a:t>num_train_steps or the epochs used is 2000.</a:t>
            </a:r>
          </a:p>
          <a:p>
            <a:pPr marL="0" lv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F0FBC90-66F6-525A-8C86-5B0AA5957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684" r="49766" b="-141"/>
          <a:stretch/>
        </p:blipFill>
        <p:spPr>
          <a:xfrm>
            <a:off x="5139291" y="222407"/>
            <a:ext cx="6596652" cy="60591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3A0C7-8311-A402-6212-39A9456C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48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460152-B63A-5BBC-EF6F-DFD78C637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3" y="640263"/>
            <a:ext cx="4334255" cy="11707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Model Evaluation</a:t>
            </a:r>
            <a:endParaRPr lang="en-IN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C754A-5E53-1096-A0FF-03AB6C63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459115"/>
            <a:ext cx="3822192" cy="343565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Evaluation metric at step 2000.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Average Precision obtained for the model is 0.845.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Average Recall = 0.850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IN" sz="2000" dirty="0">
                <a:solidFill>
                  <a:schemeClr val="bg1"/>
                </a:solidFill>
              </a:rPr>
              <a:t>Total loss is 0.298728.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49FF2D3-2FC7-CD09-AD1F-9D7F088E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050" y="484632"/>
            <a:ext cx="6589984" cy="57332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C3AF6-33E2-2294-07B7-5BBE4D13B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2972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A84352-BD23-71C4-4897-330D59EB5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896" y="354237"/>
            <a:ext cx="6675120" cy="14630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800" b="1" dirty="0">
                <a:solidFill>
                  <a:schemeClr val="bg1"/>
                </a:solidFill>
              </a:rPr>
              <a:t>Model Evaluation</a:t>
            </a:r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05FDA8D9-A205-A918-1A9B-9D57EA13E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5" b="4962"/>
          <a:stretch/>
        </p:blipFill>
        <p:spPr>
          <a:xfrm>
            <a:off x="278385" y="2742793"/>
            <a:ext cx="5774991" cy="26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0B74D86-689A-D36E-5618-B8908A0E3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6" b="6460"/>
          <a:stretch/>
        </p:blipFill>
        <p:spPr>
          <a:xfrm>
            <a:off x="6138624" y="2742792"/>
            <a:ext cx="5774991" cy="26589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71E83-F262-A1F9-9483-3905A14C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647" y="6355080"/>
            <a:ext cx="75464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IN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IN">
              <a:solidFill>
                <a:schemeClr val="tx1">
                  <a:lumMod val="75000"/>
                  <a:lumOff val="25000"/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4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B0E53-EBD0-5E10-9ADF-5AAD5F197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Prediction</a:t>
            </a:r>
            <a:endParaRPr lang="en-IN" sz="4800" b="1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4B1020-A54D-6F79-2601-D82525BAF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601157"/>
            <a:ext cx="3822192" cy="329361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Predicted the model on an image from the test dataset.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Image predicted correctly with 97% of accuracy.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person making a hand gesture&#10;&#10;Description automatically generated with low confidence">
            <a:extLst>
              <a:ext uri="{FF2B5EF4-FFF2-40B4-BE49-F238E27FC236}">
                <a16:creationId xmlns:a16="http://schemas.microsoft.com/office/drawing/2014/main" id="{A13A114E-170F-7780-45E5-56388977B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837218"/>
            <a:ext cx="6596652" cy="50281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799A4-07B7-3288-917C-403460B4B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7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B22C8D-1CA7-B620-CABB-AB98AE416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74" y="963877"/>
            <a:ext cx="3275287" cy="4930246"/>
          </a:xfrm>
        </p:spPr>
        <p:txBody>
          <a:bodyPr>
            <a:normAutofit/>
          </a:bodyPr>
          <a:lstStyle/>
          <a:p>
            <a:pPr algn="r"/>
            <a:r>
              <a:rPr lang="en-IN" sz="5400" b="1" dirty="0"/>
              <a:t>Team Members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682C5-581A-1BD1-D522-422CAA8F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IN" sz="3600" dirty="0"/>
              <a:t>Akhil Mathew – 100799990</a:t>
            </a:r>
          </a:p>
          <a:p>
            <a:pPr marL="0" indent="0">
              <a:buNone/>
            </a:pPr>
            <a:r>
              <a:rPr lang="en-IN" sz="3600" dirty="0"/>
              <a:t>Neenu Markose - 100799975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8DC1-80AF-158D-13D8-5F922CE70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67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47439-9255-8B52-52CF-1BCDDE11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LIVE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BCA13-ACCA-AA7D-A9DE-9578C432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389" t="10798" r="23527" b="14776"/>
          <a:stretch/>
        </p:blipFill>
        <p:spPr>
          <a:xfrm>
            <a:off x="773446" y="2426818"/>
            <a:ext cx="4973482" cy="399763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27ED3E2-2FCB-FFFE-8257-17D7FE4F55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8" t="11806" r="23594" b="14861"/>
          <a:stretch/>
        </p:blipFill>
        <p:spPr>
          <a:xfrm>
            <a:off x="6445073" y="2426818"/>
            <a:ext cx="5455917" cy="3997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27FB-6FE9-259B-90F5-11C87E7D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8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47439-9255-8B52-52CF-1BCDDE11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>
                <a:solidFill>
                  <a:srgbClr val="FFFFFF"/>
                </a:solidFill>
              </a:rPr>
              <a:t>LIVE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A27FB-6FE9-259B-90F5-11C87E7D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5383CB-ED00-D60E-36DC-6C531AF47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11528" r="23437" b="14584"/>
          <a:stretch/>
        </p:blipFill>
        <p:spPr>
          <a:xfrm>
            <a:off x="546351" y="2409483"/>
            <a:ext cx="5210174" cy="4168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5C0B4B-DA03-1A2C-9F2C-D57CE66533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53" t="11806" r="23673" b="18194"/>
          <a:stretch/>
        </p:blipFill>
        <p:spPr>
          <a:xfrm>
            <a:off x="6322405" y="2409483"/>
            <a:ext cx="5418642" cy="41129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00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ACAA4-FD02-5A02-4D57-B541AC83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FF"/>
                </a:solidFill>
              </a:rPr>
              <a:t>LIVE Prediction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463C8-619F-96E6-B639-CEDE5971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22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9771BC-04B1-E3C7-7146-5E51901B6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01" t="11779" r="24126" b="15211"/>
          <a:stretch/>
        </p:blipFill>
        <p:spPr>
          <a:xfrm>
            <a:off x="3248487" y="2324134"/>
            <a:ext cx="5362113" cy="4253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2439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400" y="465745"/>
            <a:ext cx="11125200" cy="56394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A3B81-45A9-5713-1B7B-585A8192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027"/>
            <a:ext cx="3494362" cy="4782873"/>
          </a:xfrm>
        </p:spPr>
        <p:txBody>
          <a:bodyPr>
            <a:normAutofit/>
          </a:bodyPr>
          <a:lstStyle/>
          <a:p>
            <a:pPr algn="r"/>
            <a:r>
              <a:rPr lang="en-US" b="1" dirty="0"/>
              <a:t>Conclusion</a:t>
            </a:r>
            <a:endParaRPr lang="en-IN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31EA3-9B8A-435B-361E-3DA9585FF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894027"/>
            <a:ext cx="6377768" cy="478287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Using the pre-trained object detection model (SSD Mobilenet V2), the custom dataset was able to train.</a:t>
            </a:r>
          </a:p>
          <a:p>
            <a:r>
              <a:rPr lang="en-US" sz="2400" dirty="0"/>
              <a:t>Model gave a good result and good prediction.</a:t>
            </a:r>
          </a:p>
          <a:p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BEDE4-5D36-7147-65DF-9B948AA69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IN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IN" sz="105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53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1587599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1712256"/>
            <a:ext cx="12188824" cy="3433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B34C4-2DC2-0EA4-0499-19EFE109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49" y="1908951"/>
            <a:ext cx="10601325" cy="18573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5270402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54EEF01-190A-468F-A13C-CD98AC1C7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3998" y="5123318"/>
            <a:ext cx="9144001" cy="91168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E96A4-0FB9-485C-4B62-3E2CAA39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596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B999B-94CE-22F8-CECC-49F60DB3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1" y="640080"/>
            <a:ext cx="4276724" cy="5257800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1E277-BAD9-9F08-E90D-5C5142A5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9146" y="380999"/>
            <a:ext cx="6024654" cy="634047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Introduction</a:t>
            </a:r>
          </a:p>
          <a:p>
            <a:r>
              <a:rPr lang="en-US" sz="2400" dirty="0"/>
              <a:t>Objective</a:t>
            </a:r>
          </a:p>
          <a:p>
            <a:r>
              <a:rPr lang="en-US" sz="2400" dirty="0"/>
              <a:t>Process Flow</a:t>
            </a:r>
          </a:p>
          <a:p>
            <a:r>
              <a:rPr lang="en-US" sz="2400" dirty="0"/>
              <a:t>About the Dataset</a:t>
            </a:r>
          </a:p>
          <a:p>
            <a:r>
              <a:rPr lang="en-US" sz="2400" dirty="0"/>
              <a:t>Image Labelling</a:t>
            </a:r>
          </a:p>
          <a:p>
            <a:r>
              <a:rPr lang="en-US" sz="2400" dirty="0"/>
              <a:t>Data Samples</a:t>
            </a:r>
          </a:p>
          <a:p>
            <a:r>
              <a:rPr lang="en-US" sz="2400" dirty="0"/>
              <a:t>Model</a:t>
            </a:r>
          </a:p>
          <a:p>
            <a:r>
              <a:rPr lang="en-US" sz="2400" dirty="0"/>
              <a:t>Train &amp; Test Split</a:t>
            </a:r>
          </a:p>
          <a:p>
            <a:r>
              <a:rPr lang="en-US" sz="2400" dirty="0"/>
              <a:t>Label Mapping &amp; TF Record</a:t>
            </a:r>
          </a:p>
          <a:p>
            <a:r>
              <a:rPr lang="en-US" sz="2400" dirty="0"/>
              <a:t>Model Training</a:t>
            </a:r>
          </a:p>
          <a:p>
            <a:r>
              <a:rPr lang="en-US" sz="2400" dirty="0"/>
              <a:t>Model Evaluation</a:t>
            </a:r>
          </a:p>
          <a:p>
            <a:r>
              <a:rPr lang="en-US" sz="2400" dirty="0"/>
              <a:t>Prediction</a:t>
            </a:r>
          </a:p>
          <a:p>
            <a:r>
              <a:rPr lang="en-US" sz="2400" dirty="0"/>
              <a:t>Conclusion</a:t>
            </a:r>
            <a:endParaRPr lang="en-I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0B15B-B006-21A9-0441-1A7DF9CE9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IN" smtClean="0"/>
              <a:pPr>
                <a:spcAft>
                  <a:spcPts val="600"/>
                </a:spcAft>
              </a:pPr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647C2-74D4-CB1C-157A-144E668D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b="1" dirty="0"/>
              <a:t>Introduction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B45C3-B7BD-3EBB-195B-EE6E100F7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860368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effectLst/>
              </a:rPr>
              <a:t>Object Detection is the technology of deep learning, where objects in the image or video can be detected and labeled with their respective names.</a:t>
            </a:r>
          </a:p>
          <a:p>
            <a:r>
              <a:rPr lang="en-US" sz="2400" dirty="0">
                <a:effectLst/>
              </a:rPr>
              <a:t>We are familiar with different applications of object detection in real life- face detection, number-plate recognition, video surveillance, etc.</a:t>
            </a:r>
          </a:p>
          <a:p>
            <a:r>
              <a:rPr lang="en-US" sz="2400" dirty="0">
                <a:effectLst/>
              </a:rPr>
              <a:t>There are still open platforms that can be benefited from object detection and its applications.</a:t>
            </a:r>
          </a:p>
          <a:p>
            <a:r>
              <a:rPr lang="en-US" sz="2400" dirty="0">
                <a:effectLst/>
              </a:rPr>
              <a:t>We are trying to utilize the features of object detection to create a useful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AC179-6A78-EBCD-EB49-1BD3BDBCF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N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940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383EE-A48E-660D-F268-84BE931E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IN" sz="4800" b="1" dirty="0"/>
              <a:t>Objective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6ACD5-10DA-F689-295E-33F0DDCEA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effectLst/>
              </a:rPr>
              <a:t>Our hands are a useful tool for adding meaning to our communication.</a:t>
            </a:r>
          </a:p>
          <a:p>
            <a:r>
              <a:rPr lang="en-US" sz="2400" dirty="0">
                <a:effectLst/>
              </a:rPr>
              <a:t>Especially, Deaf and hard-of-hearing individuals use hand gestures for communication.</a:t>
            </a:r>
          </a:p>
          <a:p>
            <a:r>
              <a:rPr lang="en-US" sz="2400" dirty="0">
                <a:effectLst/>
              </a:rPr>
              <a:t>Normal people feel difficulty in recognizing their language by signs made.</a:t>
            </a:r>
          </a:p>
          <a:p>
            <a:r>
              <a:rPr lang="en-US" sz="2400" dirty="0">
                <a:effectLst/>
              </a:rPr>
              <a:t>There is a necessity for a system that recognizes hand gesture language.</a:t>
            </a:r>
          </a:p>
          <a:p>
            <a:r>
              <a:rPr lang="en-US" sz="2400" dirty="0">
                <a:effectLst/>
              </a:rPr>
              <a:t>The objective of this project is to create a model which can recognize hand gesture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2C74B-59C1-7A5C-41A6-33F2ACEF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8DF298-A352-4F64-986F-A8532232262A}" type="slidenum">
              <a:rPr lang="en-IN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IN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06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0">
            <a:extLst>
              <a:ext uri="{FF2B5EF4-FFF2-40B4-BE49-F238E27FC236}">
                <a16:creationId xmlns:a16="http://schemas.microsoft.com/office/drawing/2014/main" id="{8FF5081D-6F37-4BB4-B5EA-A11692358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43467 w 12192000"/>
              <a:gd name="connsiteY0" fmla="*/ 643467 h 6858000"/>
              <a:gd name="connsiteX1" fmla="*/ 643467 w 12192000"/>
              <a:gd name="connsiteY1" fmla="*/ 6214533 h 6858000"/>
              <a:gd name="connsiteX2" fmla="*/ 11548533 w 12192000"/>
              <a:gd name="connsiteY2" fmla="*/ 6214533 h 6858000"/>
              <a:gd name="connsiteX3" fmla="*/ 11548533 w 12192000"/>
              <a:gd name="connsiteY3" fmla="*/ 64346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3467" y="643467"/>
                </a:moveTo>
                <a:lnTo>
                  <a:pt x="643467" y="6214533"/>
                </a:lnTo>
                <a:lnTo>
                  <a:pt x="11548533" y="6214533"/>
                </a:lnTo>
                <a:lnTo>
                  <a:pt x="11548533" y="64346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DC041D-D1C3-4296-85D0-23923F3A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627698"/>
            <a:ext cx="10915650" cy="5602605"/>
          </a:xfrm>
          <a:prstGeom prst="rect">
            <a:avLst/>
          </a:prstGeom>
          <a:noFill/>
          <a:ln w="44450" cap="sq" cmpd="dbl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048B69-D205-961E-0C48-CCACB2DDE0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128662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E7B340C-2036-6299-E232-5FAED2594AF7}"/>
              </a:ext>
            </a:extLst>
          </p:cNvPr>
          <p:cNvSpPr txBox="1"/>
          <p:nvPr/>
        </p:nvSpPr>
        <p:spPr>
          <a:xfrm>
            <a:off x="835152" y="2911071"/>
            <a:ext cx="441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/>
              <a:t>Process Flow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318193-2411-B882-7CCA-3F5F2350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99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5735590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A8E25-8D38-D1B3-9F54-0892F62B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5239512" cy="1344975"/>
          </a:xfrm>
        </p:spPr>
        <p:txBody>
          <a:bodyPr>
            <a:normAutofit/>
          </a:bodyPr>
          <a:lstStyle/>
          <a:p>
            <a:r>
              <a:rPr lang="en-IN" sz="4800" b="1">
                <a:solidFill>
                  <a:schemeClr val="bg1"/>
                </a:solidFill>
              </a:rPr>
              <a:t>About the Dataset</a:t>
            </a:r>
            <a:endParaRPr lang="en-IN" sz="4800" b="1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7023" y="2050687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75B8-E890-E6EC-8EAD-5D468DAF6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321909"/>
            <a:ext cx="5411264" cy="3805514"/>
          </a:xfrm>
        </p:spPr>
        <p:txBody>
          <a:bodyPr>
            <a:no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Prepared a custom dataset for hand gesture recognition.</a:t>
            </a:r>
          </a:p>
          <a:p>
            <a:r>
              <a:rPr lang="en-IN" sz="2000" dirty="0">
                <a:solidFill>
                  <a:schemeClr val="bg1"/>
                </a:solidFill>
              </a:rPr>
              <a:t>Collected data manually by running code in the Jupyter notebook.</a:t>
            </a:r>
          </a:p>
          <a:p>
            <a:r>
              <a:rPr lang="en-IN" sz="2000" dirty="0">
                <a:solidFill>
                  <a:schemeClr val="bg1"/>
                </a:solidFill>
              </a:rPr>
              <a:t>Images collected for five labels which are: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Hello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I love you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Yes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No</a:t>
            </a:r>
          </a:p>
          <a:p>
            <a:pPr lvl="1"/>
            <a:r>
              <a:rPr lang="en-IN" sz="1800" dirty="0">
                <a:solidFill>
                  <a:schemeClr val="bg1"/>
                </a:solidFill>
              </a:rPr>
              <a:t>Peace</a:t>
            </a:r>
          </a:p>
          <a:p>
            <a:r>
              <a:rPr lang="en-IN" sz="2000" dirty="0">
                <a:solidFill>
                  <a:schemeClr val="bg1"/>
                </a:solidFill>
              </a:rPr>
              <a:t>20 images were collected for each label.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2EEDFE7-8931-4BE8-5DA5-640B0FD7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878" y="2093883"/>
            <a:ext cx="5773478" cy="26702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DF08E-56A1-19B7-5866-EFD27A30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26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0790-54EB-C30B-5115-20C50447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977640" cy="1357207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Image Labelling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A18A-61F7-EE97-3A92-74F28B53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2"/>
            <a:ext cx="3822192" cy="407856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We used LabelImg API for the image annotation or data labeling.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graphical image annotation tool that gives images with bounding boxes after labeling them.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It uses Qt for its graphical user interface and is developed in Python.</a:t>
            </a:r>
          </a:p>
          <a:p>
            <a:r>
              <a:rPr lang="en-US" sz="2000" dirty="0">
                <a:solidFill>
                  <a:schemeClr val="bg1"/>
                </a:solidFill>
              </a:rPr>
              <a:t>ImageNet's PASCAL VOC format is utilized to record the output labeled data as XML files.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97522-0D15-1A8F-EEFC-891DC748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6" y="1451849"/>
            <a:ext cx="7044175" cy="37862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EC772-6145-8F11-F230-3423EF57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661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820790-54EB-C30B-5115-20C50447C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027" y="640262"/>
            <a:ext cx="4164613" cy="1410421"/>
          </a:xfrm>
        </p:spPr>
        <p:txBody>
          <a:bodyPr>
            <a:norm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Image Labelling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6A18A-61F7-EE97-3A92-74F28B53D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394407"/>
            <a:ext cx="3822192" cy="350036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XML files contain pieces of information like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Labels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bounding box values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image width, height, and color channels.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D7CA24-0E97-F283-1608-F3EC4C8D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66" y="932810"/>
            <a:ext cx="7112838" cy="49923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26B3C-FA19-E2F1-4414-1C3539E9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8DF298-A352-4F64-986F-A8532232262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7141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702</Words>
  <Application>Microsoft Office PowerPoint</Application>
  <PresentationFormat>Widescreen</PresentationFormat>
  <Paragraphs>129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Tw Cen MT</vt:lpstr>
      <vt:lpstr>Office Theme</vt:lpstr>
      <vt:lpstr>Real-Time Hand Gesture Recognition</vt:lpstr>
      <vt:lpstr>Team Members</vt:lpstr>
      <vt:lpstr>Table of Content</vt:lpstr>
      <vt:lpstr>Introduction</vt:lpstr>
      <vt:lpstr>Objective</vt:lpstr>
      <vt:lpstr>PowerPoint Presentation</vt:lpstr>
      <vt:lpstr>About the Dataset</vt:lpstr>
      <vt:lpstr>Image Labelling</vt:lpstr>
      <vt:lpstr>Image Labelling</vt:lpstr>
      <vt:lpstr>Data Samples</vt:lpstr>
      <vt:lpstr>Data Samples</vt:lpstr>
      <vt:lpstr>Data Samples</vt:lpstr>
      <vt:lpstr>Model</vt:lpstr>
      <vt:lpstr>PowerPoint Presentation</vt:lpstr>
      <vt:lpstr>Label Mapping &amp;  TF Record</vt:lpstr>
      <vt:lpstr>Model Training</vt:lpstr>
      <vt:lpstr>Model Evaluation</vt:lpstr>
      <vt:lpstr>PowerPoint Presentation</vt:lpstr>
      <vt:lpstr>Prediction</vt:lpstr>
      <vt:lpstr>LIVE Prediction</vt:lpstr>
      <vt:lpstr>LIVE Prediction</vt:lpstr>
      <vt:lpstr>LIVE Prediction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Hand Gesture Recognition</dc:title>
  <dc:creator>Neenu Markose</dc:creator>
  <cp:lastModifiedBy>Neenu Markose</cp:lastModifiedBy>
  <cp:revision>28</cp:revision>
  <dcterms:created xsi:type="dcterms:W3CDTF">2022-08-11T23:25:37Z</dcterms:created>
  <dcterms:modified xsi:type="dcterms:W3CDTF">2022-08-12T15:25:20Z</dcterms:modified>
</cp:coreProperties>
</file>